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677" r:id="rId5"/>
    <p:sldMasterId id="2147483703" r:id="rId6"/>
  </p:sldMasterIdLst>
  <p:notesMasterIdLst>
    <p:notesMasterId r:id="rId14"/>
  </p:notesMasterIdLst>
  <p:sldIdLst>
    <p:sldId id="291" r:id="rId7"/>
    <p:sldId id="281" r:id="rId8"/>
    <p:sldId id="294" r:id="rId9"/>
    <p:sldId id="295" r:id="rId10"/>
    <p:sldId id="297" r:id="rId11"/>
    <p:sldId id="296" r:id="rId12"/>
    <p:sldId id="299" r:id="rId13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3D4"/>
    <a:srgbClr val="DA291C"/>
    <a:srgbClr val="C3C6A8"/>
    <a:srgbClr val="E87722"/>
    <a:srgbClr val="B7C9D3"/>
    <a:srgbClr val="7566A0"/>
    <a:srgbClr val="DFD1A7"/>
    <a:srgbClr val="608E3A"/>
    <a:srgbClr val="48A9C5"/>
    <a:srgbClr val="BFCE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45" autoAdjust="0"/>
    <p:restoredTop sz="94645" autoAdjust="0"/>
  </p:normalViewPr>
  <p:slideViewPr>
    <p:cSldViewPr snapToGrid="0" snapToObjects="1">
      <p:cViewPr varScale="1">
        <p:scale>
          <a:sx n="76" d="100"/>
          <a:sy n="76" d="100"/>
        </p:scale>
        <p:origin x="30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3F29CC5-00F7-42D8-B124-DBB9CF6078E9}" type="datetimeFigureOut">
              <a:rPr lang="en-US" smtClean="0"/>
              <a:t>5/3/2019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6E49B88-C793-41F8-9EA0-1766465DA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902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defRPr sz="1600"/>
            </a:lvl2pPr>
            <a:lvl3pPr>
              <a:spcBef>
                <a:spcPts val="600"/>
              </a:spcBef>
              <a:spcAft>
                <a:spcPts val="0"/>
              </a:spcAft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 sz="1800"/>
            </a:lvl1pPr>
            <a:lvl2pPr>
              <a:spcBef>
                <a:spcPts val="600"/>
              </a:spcBef>
              <a:spcAft>
                <a:spcPts val="0"/>
              </a:spcAft>
              <a:defRPr sz="1600"/>
            </a:lvl2pPr>
            <a:lvl3pPr>
              <a:spcBef>
                <a:spcPts val="600"/>
              </a:spcBef>
              <a:spcAft>
                <a:spcPts val="0"/>
              </a:spcAft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89000" y="2651125"/>
            <a:ext cx="3413125" cy="3270250"/>
          </a:xfrm>
          <a:prstGeom prst="rect">
            <a:avLst/>
          </a:prstGeom>
        </p:spPr>
        <p:txBody>
          <a:bodyPr vert="horz"/>
          <a:lstStyle>
            <a:lvl1pPr marL="0" indent="0" algn="l">
              <a:spcAft>
                <a:spcPts val="0"/>
              </a:spcAft>
              <a:buNone/>
              <a:defRPr sz="3200">
                <a:latin typeface="Arial"/>
                <a:cs typeface="Arial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sz="2500" b="1" i="0" dirty="0">
                <a:solidFill>
                  <a:schemeClr val="bg1"/>
                </a:solidFill>
                <a:latin typeface="Helvetica"/>
                <a:cs typeface="Helvetica"/>
              </a:rPr>
              <a:t>Presentation to the most amazing corporation in </a:t>
            </a:r>
          </a:p>
          <a:p>
            <a:pPr algn="l">
              <a:spcAft>
                <a:spcPts val="0"/>
              </a:spcAft>
            </a:pPr>
            <a:r>
              <a:rPr lang="en-US" sz="2500" b="1" i="0" dirty="0">
                <a:solidFill>
                  <a:schemeClr val="bg1"/>
                </a:solidFill>
                <a:latin typeface="Helvetica"/>
                <a:cs typeface="Helvetica"/>
              </a:rPr>
              <a:t>the world. </a:t>
            </a:r>
          </a:p>
          <a:p>
            <a:pPr algn="l">
              <a:spcAft>
                <a:spcPts val="0"/>
              </a:spcAft>
            </a:pPr>
            <a:endParaRPr lang="en-US" sz="2500" b="1" i="0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algn="l">
              <a:spcAft>
                <a:spcPts val="0"/>
              </a:spcAft>
            </a:pPr>
            <a:r>
              <a:rPr lang="en-US" sz="2500" b="0" i="0" dirty="0" err="1">
                <a:solidFill>
                  <a:schemeClr val="bg1"/>
                </a:solidFill>
                <a:latin typeface="Helvetica"/>
                <a:cs typeface="Helvetica"/>
              </a:rPr>
              <a:t>Lorem</a:t>
            </a:r>
            <a:r>
              <a:rPr lang="en-US" sz="2500" b="0" i="0" dirty="0">
                <a:solidFill>
                  <a:schemeClr val="bg1"/>
                </a:solidFill>
                <a:latin typeface="Helvetica"/>
                <a:cs typeface="Helvetica"/>
              </a:rPr>
              <a:t> </a:t>
            </a:r>
            <a:r>
              <a:rPr lang="en-US" sz="2500" b="0" i="0" dirty="0" err="1">
                <a:solidFill>
                  <a:schemeClr val="bg1"/>
                </a:solidFill>
                <a:latin typeface="Helvetica"/>
                <a:cs typeface="Helvetica"/>
              </a:rPr>
              <a:t>ipsum</a:t>
            </a:r>
            <a:r>
              <a:rPr lang="en-US" sz="2500" b="0" i="0" dirty="0">
                <a:solidFill>
                  <a:schemeClr val="bg1"/>
                </a:solidFill>
                <a:latin typeface="Helvetica"/>
                <a:cs typeface="Helvetica"/>
              </a:rPr>
              <a:t> dolor set </a:t>
            </a:r>
            <a:r>
              <a:rPr lang="en-US" sz="2500" b="0" i="0" dirty="0" err="1">
                <a:solidFill>
                  <a:schemeClr val="bg1"/>
                </a:solidFill>
                <a:latin typeface="Helvetica"/>
                <a:cs typeface="Helvetica"/>
              </a:rPr>
              <a:t>amet</a:t>
            </a:r>
            <a:r>
              <a:rPr lang="en-US" sz="2500" b="0" i="0" dirty="0">
                <a:solidFill>
                  <a:schemeClr val="bg1"/>
                </a:solidFill>
                <a:latin typeface="Helvetica"/>
                <a:cs typeface="Helvetica"/>
              </a:rPr>
              <a:t> magnum</a:t>
            </a:r>
            <a:r>
              <a:rPr lang="en-US" sz="2500" b="0" i="0" baseline="0" dirty="0">
                <a:solidFill>
                  <a:schemeClr val="bg1"/>
                </a:solidFill>
                <a:latin typeface="Helvetica"/>
                <a:cs typeface="Helvetica"/>
              </a:rPr>
              <a:t> allure. </a:t>
            </a:r>
            <a:endParaRPr lang="en-US" sz="2500" b="0" i="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6554724" y="6291232"/>
            <a:ext cx="1920239" cy="2413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92150" y="469900"/>
            <a:ext cx="6775147" cy="914400"/>
          </a:xfrm>
          <a:prstGeom prst="roundRect">
            <a:avLst>
              <a:gd name="adj" fmla="val 4514"/>
            </a:avLst>
          </a:prstGeom>
          <a:solidFill>
            <a:schemeClr val="accent1"/>
          </a:solidFill>
          <a:ln>
            <a:solidFill>
              <a:srgbClr val="DA29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3232" y="469900"/>
            <a:ext cx="6747715" cy="922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36700"/>
            <a:ext cx="7721600" cy="46019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marL="1143000" lvl="2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</a:pPr>
            <a:r>
              <a:rPr lang="en-US" dirty="0"/>
              <a:t>Third level</a:t>
            </a:r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3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5" name="Picture 14" descr="abt_GEO_white.ai"/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23480" y="469900"/>
            <a:ext cx="914400" cy="914400"/>
          </a:xfrm>
          <a:prstGeom prst="roundRect">
            <a:avLst>
              <a:gd name="adj" fmla="val 3376"/>
            </a:avLst>
          </a:prstGeom>
          <a:solidFill>
            <a:schemeClr val="accent2"/>
          </a:solidFill>
        </p:spPr>
      </p:pic>
      <p:sp>
        <p:nvSpPr>
          <p:cNvPr id="9" name="Slide Number Placeholder 5"/>
          <p:cNvSpPr txBox="1">
            <a:spLocks/>
          </p:cNvSpPr>
          <p:nvPr/>
        </p:nvSpPr>
        <p:spPr>
          <a:xfrm>
            <a:off x="6058753" y="62340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Abt Associates </a:t>
            </a:r>
            <a:r>
              <a:rPr lang="en-US" sz="800" dirty="0">
                <a:solidFill>
                  <a:srgbClr val="FFFFFF"/>
                </a:solidFill>
                <a:latin typeface="Arial"/>
                <a:cs typeface="Arial"/>
              </a:rPr>
              <a:t>| pg </a:t>
            </a:r>
            <a:fld id="{B24152A7-EAFD-4862-85A2-527423E9945A}" type="slidenum">
              <a:rPr lang="en-US" sz="800" smtClean="0">
                <a:solidFill>
                  <a:srgbClr val="FFFFFF"/>
                </a:solidFill>
                <a:latin typeface="Arial"/>
                <a:cs typeface="Arial"/>
              </a:rPr>
              <a:t>‹#›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85803" y="6291232"/>
            <a:ext cx="2880360" cy="241300"/>
          </a:xfrm>
          <a:prstGeom prst="roundRect">
            <a:avLst>
              <a:gd name="adj" fmla="val 0"/>
            </a:avLst>
          </a:prstGeom>
          <a:solidFill>
            <a:srgbClr val="D0D3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3619500" y="6291232"/>
            <a:ext cx="932688" cy="241300"/>
          </a:xfrm>
          <a:prstGeom prst="roundRect">
            <a:avLst>
              <a:gd name="adj" fmla="val 0"/>
            </a:avLst>
          </a:prstGeom>
          <a:solidFill>
            <a:srgbClr val="C3C6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4589018" y="6291232"/>
            <a:ext cx="1920239" cy="241300"/>
          </a:xfrm>
          <a:prstGeom prst="roundRect">
            <a:avLst>
              <a:gd name="adj" fmla="val 0"/>
            </a:avLst>
          </a:prstGeom>
          <a:solidFill>
            <a:srgbClr val="B7C9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5" r:id="rId2"/>
    <p:sldLayoutId id="2147483686" r:id="rId3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Clr>
          <a:srgbClr val="DA291C"/>
        </a:buClr>
        <a:buFont typeface="Wingdings" charset="2"/>
        <a:buChar char="§"/>
        <a:defRPr sz="240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Font typeface="Arial"/>
        <a:buChar char="–"/>
        <a:defRPr lang="en-US" sz="2000" kern="1200" dirty="0" smtClean="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4" name="Picture 3" descr="abt_assoc_lockup.ai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8500" y="627211"/>
            <a:ext cx="1460250" cy="1471727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698500" y="2404645"/>
            <a:ext cx="3848778" cy="3826144"/>
          </a:xfrm>
          <a:prstGeom prst="roundRect">
            <a:avLst>
              <a:gd name="adj" fmla="val 953"/>
            </a:avLst>
          </a:prstGeom>
          <a:solidFill>
            <a:srgbClr val="DA291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4400" b="1" i="0" kern="1200">
          <a:solidFill>
            <a:srgbClr val="FF000A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F000A"/>
        </a:buClr>
        <a:buFont typeface="Wingdings" charset="2"/>
        <a:buChar char="§"/>
        <a:defRPr sz="3200" kern="1200" baseline="0">
          <a:solidFill>
            <a:schemeClr val="tx1"/>
          </a:solidFill>
          <a:latin typeface="Helvetica"/>
          <a:ea typeface="+mn-ea"/>
          <a:cs typeface="Helvetic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"/>
          <a:ea typeface="+mn-ea"/>
          <a:cs typeface="Helvetic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6554724" y="6291232"/>
            <a:ext cx="1920239" cy="2413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3" name="Title Placeholder 1"/>
          <p:cNvSpPr txBox="1">
            <a:spLocks/>
          </p:cNvSpPr>
          <p:nvPr/>
        </p:nvSpPr>
        <p:spPr>
          <a:xfrm>
            <a:off x="7471615" y="274638"/>
            <a:ext cx="121518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A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85803" y="6291232"/>
            <a:ext cx="2880360" cy="241300"/>
          </a:xfrm>
          <a:prstGeom prst="roundRect">
            <a:avLst>
              <a:gd name="adj" fmla="val 0"/>
            </a:avLst>
          </a:prstGeom>
          <a:solidFill>
            <a:srgbClr val="D0D3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3619500" y="6291232"/>
            <a:ext cx="932688" cy="241300"/>
          </a:xfrm>
          <a:prstGeom prst="roundRect">
            <a:avLst>
              <a:gd name="adj" fmla="val 0"/>
            </a:avLst>
          </a:prstGeom>
          <a:solidFill>
            <a:srgbClr val="C3C6A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4589018" y="6291232"/>
            <a:ext cx="1920239" cy="241300"/>
          </a:xfrm>
          <a:prstGeom prst="roundRect">
            <a:avLst>
              <a:gd name="adj" fmla="val 0"/>
            </a:avLst>
          </a:prstGeom>
          <a:solidFill>
            <a:srgbClr val="B7C9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bt_logo.tag_rgb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723" y="4223680"/>
            <a:ext cx="3110527" cy="14211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Clr>
          <a:srgbClr val="DA291C"/>
        </a:buClr>
        <a:buFont typeface="Wingdings" charset="2"/>
        <a:buChar char="§"/>
        <a:defRPr sz="240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Font typeface="Arial"/>
        <a:buChar char="–"/>
        <a:defRPr lang="en-US" sz="2000" kern="1200" dirty="0" smtClean="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100000"/>
        </a:lnSpc>
        <a:spcBef>
          <a:spcPts val="768"/>
        </a:spcBef>
        <a:spcAft>
          <a:spcPts val="800"/>
        </a:spcAft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600" b="1" dirty="0">
                <a:solidFill>
                  <a:schemeClr val="bg1"/>
                </a:solidFill>
              </a:rPr>
              <a:t>Unpaved Road Dust Emissions</a:t>
            </a:r>
          </a:p>
          <a:p>
            <a:endParaRPr lang="en-US" sz="2500" b="1" dirty="0">
              <a:solidFill>
                <a:schemeClr val="bg1"/>
              </a:solidFill>
            </a:endParaRPr>
          </a:p>
          <a:p>
            <a:endParaRPr lang="en-US" sz="1800" b="1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January 18, 2017</a:t>
            </a:r>
          </a:p>
        </p:txBody>
      </p:sp>
      <p:sp>
        <p:nvSpPr>
          <p:cNvPr id="5" name="Rounded Rectangl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590515" y="2413187"/>
            <a:ext cx="3850486" cy="3822192"/>
          </a:xfrm>
          <a:prstGeom prst="roundRect">
            <a:avLst>
              <a:gd name="adj" fmla="val 1096"/>
            </a:avLst>
          </a:prstGeom>
          <a:solidFill>
            <a:srgbClr val="D0D3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516" y="2413187"/>
            <a:ext cx="3850486" cy="382219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Unpaved Road Ratios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6186" name="Rectangle 10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723900" y="2984269"/>
                <a:ext cx="7730144" cy="889462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latin typeface="Cambria Math"/>
                                </a:rPr>
                                <m:t>𝑈𝑛𝑝𝑎𝑣𝑒𝑑</m:t>
                              </m:r>
                              <m:r>
                                <a:rPr lang="en-US" sz="32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3200" i="1">
                                  <a:latin typeface="Cambria Math"/>
                                </a:rPr>
                                <m:t>𝑉𝑀𝑇</m:t>
                              </m:r>
                              <m:r>
                                <a:rPr lang="en-US" sz="3200" i="1">
                                  <a:latin typeface="Cambria Math"/>
                                </a:rPr>
                                <m:t> (</m:t>
                              </m:r>
                              <m:r>
                                <a:rPr lang="en-US" sz="3200" i="1">
                                  <a:latin typeface="Cambria Math"/>
                                </a:rPr>
                                <m:t>𝑏𝑦</m:t>
                              </m:r>
                              <m:r>
                                <a:rPr lang="en-US" sz="32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3200" i="1">
                                  <a:latin typeface="Cambria Math"/>
                                </a:rPr>
                                <m:t>𝑐𝑒𝑛𝑠𝑢𝑠</m:t>
                              </m:r>
                              <m:r>
                                <a:rPr lang="en-US" sz="32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3200" i="1">
                                  <a:latin typeface="Cambria Math"/>
                                </a:rPr>
                                <m:t>𝑟𝑒𝑔𝑖𝑜𝑛</m:t>
                              </m:r>
                              <m:r>
                                <a:rPr lang="en-US" sz="3200" i="1">
                                  <a:latin typeface="Cambria Math"/>
                                </a:rPr>
                                <m:t> &amp; </m:t>
                              </m:r>
                              <m:r>
                                <a:rPr lang="en-US" sz="3200" i="1">
                                  <a:latin typeface="Cambria Math"/>
                                </a:rPr>
                                <m:t>𝑟𝑜𝑎𝑑</m:t>
                              </m:r>
                              <m:r>
                                <a:rPr lang="en-US" sz="32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3200" i="1">
                                  <a:latin typeface="Cambria Math"/>
                                </a:rPr>
                                <m:t>𝑡𝑦𝑝𝑒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en-US" sz="3200" dirty="0"/>
                                <m:t> </m:t>
                              </m:r>
                            </m:num>
                            <m:den>
                              <m:r>
                                <a:rPr lang="en-US" sz="3200" b="0" i="1" smtClean="0">
                                  <a:latin typeface="Cambria Math"/>
                                </a:rPr>
                                <m:t>𝑇𝑜𝑡𝑎𝑙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𝑉𝑀𝑇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 (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𝑏𝑦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𝑐𝑒𝑛𝑠𝑢𝑠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𝑟𝑒𝑔𝑖𝑜𝑛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 &amp; 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𝑟𝑜𝑎𝑑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𝑡𝑦𝑝𝑒</m:t>
                              </m:r>
                              <m:r>
                                <a:rPr lang="en-US" sz="3200" b="0" i="1" smtClean="0"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  <m:r>
                            <a:rPr lang="en-US" sz="3200" b="0" i="1" smtClean="0">
                              <a:latin typeface="Cambria Math"/>
                            </a:rPr>
                            <m:t> </m:t>
                          </m:r>
                        </m:e>
                      </m:box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6186" name="Rectangle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3900" y="2984269"/>
                <a:ext cx="7730144" cy="88946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Unpaved Rural Local Ratios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7376566"/>
              </p:ext>
            </p:extLst>
          </p:nvPr>
        </p:nvGraphicFramePr>
        <p:xfrm>
          <a:off x="713232" y="2331605"/>
          <a:ext cx="7732268" cy="219479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66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61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95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Region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Unpaved Ratio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95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Midwest Region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0.270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95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Northeast Region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0.041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95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South Region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0.172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95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West Region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0.303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350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 Emissions per Sq. Mi.</a:t>
            </a:r>
          </a:p>
        </p:txBody>
      </p:sp>
      <p:pic>
        <p:nvPicPr>
          <p:cNvPr id="1027" name="Picture 3" descr="V1 Emissions per Sq. Mi 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851" y="1429700"/>
            <a:ext cx="6236584" cy="467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399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descr="Redistributed, Met Adjusted Unpaved Road Dust, 2014 v2.1: PM2.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2847254"/>
              </p:ext>
            </p:extLst>
          </p:nvPr>
        </p:nvGraphicFramePr>
        <p:xfrm>
          <a:off x="457200" y="74814"/>
          <a:ext cx="8229600" cy="617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Acrobat Document" r:id="rId3" imgW="8229561" imgH="6172123" progId="AcroExch.Document.11">
                  <p:embed/>
                </p:oleObj>
              </mc:Choice>
              <mc:Fallback>
                <p:oleObj name="Acrobat Document" r:id="rId3" imgW="8229561" imgH="6172123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74814"/>
                        <a:ext cx="8229600" cy="6172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630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69900"/>
            <a:ext cx="6748463" cy="92233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Total VMT on Rural Local Roads</a:t>
            </a:r>
          </a:p>
        </p:txBody>
      </p:sp>
      <p:graphicFrame>
        <p:nvGraphicFramePr>
          <p:cNvPr id="6" name="Object 5" descr="Total VMT on Rural Local Roads, 2014 Map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3049000"/>
              </p:ext>
            </p:extLst>
          </p:nvPr>
        </p:nvGraphicFramePr>
        <p:xfrm>
          <a:off x="457200" y="87514"/>
          <a:ext cx="8229600" cy="617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Acrobat Document" r:id="rId3" imgW="8229561" imgH="6172123" progId="AcroExch.Document.11">
                  <p:embed/>
                </p:oleObj>
              </mc:Choice>
              <mc:Fallback>
                <p:oleObj name="Acrobat Document" r:id="rId3" imgW="8229561" imgH="6172123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87514"/>
                        <a:ext cx="8229600" cy="6172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4975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Comparison</a:t>
            </a:r>
          </a:p>
        </p:txBody>
      </p:sp>
      <p:graphicFrame>
        <p:nvGraphicFramePr>
          <p:cNvPr id="4" name="Table 3" descr="State Comparison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339642"/>
              </p:ext>
            </p:extLst>
          </p:nvPr>
        </p:nvGraphicFramePr>
        <p:xfrm>
          <a:off x="1071152" y="1981200"/>
          <a:ext cx="6429035" cy="29130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5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64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14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55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937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Total VMT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Unpaved VMT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Ratio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5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Kansas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MOVES/NEI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30,709,717,295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763,436,898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2.49%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00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State DOT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28,914,238,215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1,795,366,745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6.21%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00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5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Georgia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MOVES/NEI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114,901,047,731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1,569,005,572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1.37%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400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State DOT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117,911,980,315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1,224,547,224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1.04%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1568603"/>
      </p:ext>
    </p:extLst>
  </p:cSld>
  <p:clrMapOvr>
    <a:masterClrMapping/>
  </p:clrMapOvr>
</p:sld>
</file>

<file path=ppt/theme/theme1.xml><?xml version="1.0" encoding="utf-8"?>
<a:theme xmlns:a="http://schemas.openxmlformats.org/drawingml/2006/main" name="Abt Powerpoint Template Geo Icon">
  <a:themeElements>
    <a:clrScheme name="Abt Brand">
      <a:dk1>
        <a:sysClr val="windowText" lastClr="000000"/>
      </a:dk1>
      <a:lt1>
        <a:sysClr val="window" lastClr="FFFFFF"/>
      </a:lt1>
      <a:dk2>
        <a:srgbClr val="996633"/>
      </a:dk2>
      <a:lt2>
        <a:srgbClr val="EEECE1"/>
      </a:lt2>
      <a:accent1>
        <a:srgbClr val="DA291C"/>
      </a:accent1>
      <a:accent2>
        <a:srgbClr val="776E64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Custom 4">
      <a:dk1>
        <a:sysClr val="windowText" lastClr="000000"/>
      </a:dk1>
      <a:lt1>
        <a:sysClr val="window" lastClr="FFFFFF"/>
      </a:lt1>
      <a:dk2>
        <a:srgbClr val="898D8D"/>
      </a:dk2>
      <a:lt2>
        <a:srgbClr val="EEECE1"/>
      </a:lt2>
      <a:accent1>
        <a:srgbClr val="DA291C"/>
      </a:accent1>
      <a:accent2>
        <a:srgbClr val="898D8D"/>
      </a:accent2>
      <a:accent3>
        <a:srgbClr val="789D4A"/>
      </a:accent3>
      <a:accent4>
        <a:srgbClr val="7566A0"/>
      </a:accent4>
      <a:accent5>
        <a:srgbClr val="48A9C5"/>
      </a:accent5>
      <a:accent6>
        <a:srgbClr val="E87722"/>
      </a:accent6>
      <a:hlink>
        <a:srgbClr val="DA291C"/>
      </a:hlink>
      <a:folHlink>
        <a:srgbClr val="898D8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6600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5_Office Theme">
  <a:themeElements>
    <a:clrScheme name="Abt Brand">
      <a:dk1>
        <a:sysClr val="windowText" lastClr="000000"/>
      </a:dk1>
      <a:lt1>
        <a:sysClr val="window" lastClr="FFFFFF"/>
      </a:lt1>
      <a:dk2>
        <a:srgbClr val="996633"/>
      </a:dk2>
      <a:lt2>
        <a:srgbClr val="EEECE1"/>
      </a:lt2>
      <a:accent1>
        <a:srgbClr val="DA291C"/>
      </a:accent1>
      <a:accent2>
        <a:srgbClr val="776E64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646E8435-2829-4C49-991D-6AB0C3B27C67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DC4B7751-3BC5-4533-810B-C1236BD3372A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C88F99A0-E531-4810-986A-87BEC2C1F5FE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Abt Powerpoint Template Geo Icon</Template>
  <TotalTime>209</TotalTime>
  <Words>79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Cambria Math</vt:lpstr>
      <vt:lpstr>Helvetica</vt:lpstr>
      <vt:lpstr>Wingdings</vt:lpstr>
      <vt:lpstr>Abt Powerpoint Template Geo Icon</vt:lpstr>
      <vt:lpstr>3_Office Theme</vt:lpstr>
      <vt:lpstr>5_Office Theme</vt:lpstr>
      <vt:lpstr>Acrobat Document</vt:lpstr>
      <vt:lpstr>PowerPoint Presentation</vt:lpstr>
      <vt:lpstr>Unpaved Road Ratios</vt:lpstr>
      <vt:lpstr>Unpaved Rural Local Ratios</vt:lpstr>
      <vt:lpstr>V1 Emissions per Sq. Mi.</vt:lpstr>
      <vt:lpstr>PowerPoint Presentation</vt:lpstr>
      <vt:lpstr>Total VMT on Rural Local Roads</vt:lpstr>
      <vt:lpstr>State Comparison</vt:lpstr>
    </vt:vector>
  </TitlesOfParts>
  <Company>Abt Associates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Kait Siegel</dc:creator>
  <cp:lastModifiedBy>StClair, Aimee</cp:lastModifiedBy>
  <cp:revision>11</cp:revision>
  <cp:lastPrinted>2011-06-22T19:26:10Z</cp:lastPrinted>
  <dcterms:created xsi:type="dcterms:W3CDTF">2017-01-18T15:27:34Z</dcterms:created>
  <dcterms:modified xsi:type="dcterms:W3CDTF">2019-05-03T19:38:37Z</dcterms:modified>
</cp:coreProperties>
</file>